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9AC722"/>
    <a:srgbClr val="97B43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53" d="100"/>
          <a:sy n="53" d="100"/>
        </p:scale>
        <p:origin x="-10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E4E379-39FA-BF4F-8B0E-B7869674B4A5}" type="datetimeFigureOut">
              <a:rPr lang="en-US" smtClean="0"/>
              <a:t>3/16/14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3F1B30-4712-6749-8A2D-6A6B1FC4A85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1B30-4712-6749-8A2D-6A6B1FC4A85C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11557-28F2-C84B-8F2D-7E0F3E1F4996}" type="datetimeFigureOut">
              <a:rPr lang="en-US" smtClean="0"/>
              <a:t>3/13/14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537E-1A73-D24B-B6A3-E702530E82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11557-28F2-C84B-8F2D-7E0F3E1F4996}" type="datetimeFigureOut">
              <a:rPr lang="en-US" smtClean="0"/>
              <a:t>3/13/14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537E-1A73-D24B-B6A3-E702530E82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11557-28F2-C84B-8F2D-7E0F3E1F4996}" type="datetimeFigureOut">
              <a:rPr lang="en-US" smtClean="0"/>
              <a:t>3/13/14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537E-1A73-D24B-B6A3-E702530E82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11557-28F2-C84B-8F2D-7E0F3E1F4996}" type="datetimeFigureOut">
              <a:rPr lang="en-US" smtClean="0"/>
              <a:t>3/13/14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537E-1A73-D24B-B6A3-E702530E82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11557-28F2-C84B-8F2D-7E0F3E1F4996}" type="datetimeFigureOut">
              <a:rPr lang="en-US" smtClean="0"/>
              <a:t>3/13/14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537E-1A73-D24B-B6A3-E702530E82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11557-28F2-C84B-8F2D-7E0F3E1F4996}" type="datetimeFigureOut">
              <a:rPr lang="en-US" smtClean="0"/>
              <a:t>3/13/14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537E-1A73-D24B-B6A3-E702530E82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11557-28F2-C84B-8F2D-7E0F3E1F4996}" type="datetimeFigureOut">
              <a:rPr lang="en-US" smtClean="0"/>
              <a:t>3/13/14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537E-1A73-D24B-B6A3-E702530E82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11557-28F2-C84B-8F2D-7E0F3E1F4996}" type="datetimeFigureOut">
              <a:rPr lang="en-US" smtClean="0"/>
              <a:t>3/13/14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537E-1A73-D24B-B6A3-E702530E82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11557-28F2-C84B-8F2D-7E0F3E1F4996}" type="datetimeFigureOut">
              <a:rPr lang="en-US" smtClean="0"/>
              <a:t>3/13/14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537E-1A73-D24B-B6A3-E702530E82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11557-28F2-C84B-8F2D-7E0F3E1F4996}" type="datetimeFigureOut">
              <a:rPr lang="en-US" smtClean="0"/>
              <a:t>3/13/14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537E-1A73-D24B-B6A3-E702530E82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11557-28F2-C84B-8F2D-7E0F3E1F4996}" type="datetimeFigureOut">
              <a:rPr lang="en-US" smtClean="0"/>
              <a:t>3/13/14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537E-1A73-D24B-B6A3-E702530E82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11557-28F2-C84B-8F2D-7E0F3E1F4996}" type="datetimeFigureOut">
              <a:rPr lang="en-US" smtClean="0"/>
              <a:t>3/13/14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0537E-1A73-D24B-B6A3-E702530E82F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2400" y="-1408581"/>
            <a:ext cx="9296400" cy="8271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95412"/>
            <a:ext cx="7772400" cy="1470025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solidFill>
                  <a:srgbClr val="9AC722"/>
                </a:solidFill>
                <a:latin typeface="Chalkduster"/>
                <a:cs typeface="Chalkduster"/>
              </a:rPr>
              <a:t>GRAPHIC NOVELS</a:t>
            </a:r>
            <a:endParaRPr lang="en-US" sz="8000" b="1" dirty="0">
              <a:solidFill>
                <a:srgbClr val="9AC722"/>
              </a:solidFill>
              <a:latin typeface="Chalkduster"/>
              <a:cs typeface="Chalkduster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AC722"/>
                </a:solidFill>
                <a:latin typeface="Comic Sans MS"/>
                <a:cs typeface="Comic Sans MS"/>
              </a:rPr>
              <a:t>~</a:t>
            </a:r>
            <a:r>
              <a:rPr lang="en-US" dirty="0" smtClean="0">
                <a:solidFill>
                  <a:srgbClr val="3366FF"/>
                </a:solidFill>
                <a:latin typeface="Comic Sans MS"/>
                <a:cs typeface="Comic Sans MS"/>
              </a:rPr>
              <a:t>How to use graphic novels for our final projects</a:t>
            </a:r>
            <a:r>
              <a:rPr lang="en-US" dirty="0" smtClean="0">
                <a:solidFill>
                  <a:srgbClr val="9AC722"/>
                </a:solidFill>
                <a:latin typeface="Comic Sans MS"/>
                <a:cs typeface="Comic Sans MS"/>
              </a:rPr>
              <a:t>~</a:t>
            </a:r>
            <a:endParaRPr lang="en-US" dirty="0">
              <a:solidFill>
                <a:srgbClr val="9AC722"/>
              </a:solidFill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296400" cy="689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9AC722"/>
                </a:solidFill>
              </a:rPr>
              <a:t>Make a list of the </a:t>
            </a:r>
            <a:r>
              <a:rPr lang="en-US" dirty="0" smtClean="0">
                <a:solidFill>
                  <a:srgbClr val="3366FF"/>
                </a:solidFill>
              </a:rPr>
              <a:t>setting</a:t>
            </a:r>
            <a:r>
              <a:rPr lang="en-US" dirty="0" smtClean="0">
                <a:solidFill>
                  <a:srgbClr val="9AC722"/>
                </a:solidFill>
              </a:rPr>
              <a:t> in </a:t>
            </a:r>
            <a:r>
              <a:rPr lang="en-US" i="1" dirty="0" smtClean="0">
                <a:solidFill>
                  <a:srgbClr val="9AC722"/>
                </a:solidFill>
              </a:rPr>
              <a:t>Frankenstein</a:t>
            </a:r>
            <a:endParaRPr lang="en-US" dirty="0">
              <a:solidFill>
                <a:srgbClr val="9AC72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9AC722"/>
                </a:solidFill>
              </a:rPr>
              <a:t>Geneva, Switzerland</a:t>
            </a:r>
          </a:p>
          <a:p>
            <a:r>
              <a:rPr lang="en-US" dirty="0" smtClean="0">
                <a:solidFill>
                  <a:srgbClr val="9AC722"/>
                </a:solidFill>
              </a:rPr>
              <a:t>Woods</a:t>
            </a:r>
          </a:p>
          <a:p>
            <a:r>
              <a:rPr lang="en-US" dirty="0" smtClean="0">
                <a:solidFill>
                  <a:srgbClr val="9AC722"/>
                </a:solidFill>
              </a:rPr>
              <a:t>Ingolstadt</a:t>
            </a:r>
          </a:p>
          <a:p>
            <a:r>
              <a:rPr lang="en-US" dirty="0" smtClean="0">
                <a:solidFill>
                  <a:srgbClr val="9AC722"/>
                </a:solidFill>
              </a:rPr>
              <a:t>Ireland</a:t>
            </a:r>
          </a:p>
          <a:p>
            <a:r>
              <a:rPr lang="en-US" dirty="0" smtClean="0">
                <a:solidFill>
                  <a:srgbClr val="9AC722"/>
                </a:solidFill>
              </a:rPr>
              <a:t>Laboratory</a:t>
            </a:r>
          </a:p>
          <a:p>
            <a:r>
              <a:rPr lang="en-US" dirty="0" smtClean="0">
                <a:solidFill>
                  <a:srgbClr val="9AC722"/>
                </a:solidFill>
              </a:rPr>
              <a:t>M. Waldman’s classroom</a:t>
            </a:r>
          </a:p>
          <a:p>
            <a:r>
              <a:rPr lang="en-US" dirty="0" smtClean="0">
                <a:solidFill>
                  <a:srgbClr val="9AC722"/>
                </a:solidFill>
              </a:rPr>
              <a:t>The Frankenstein house</a:t>
            </a:r>
          </a:p>
          <a:p>
            <a:r>
              <a:rPr lang="en-US" dirty="0" smtClean="0">
                <a:solidFill>
                  <a:srgbClr val="9AC722"/>
                </a:solidFill>
              </a:rPr>
              <a:t>The </a:t>
            </a:r>
            <a:r>
              <a:rPr lang="en-US" dirty="0" err="1" smtClean="0">
                <a:solidFill>
                  <a:srgbClr val="9AC722"/>
                </a:solidFill>
              </a:rPr>
              <a:t>Delacey</a:t>
            </a:r>
            <a:r>
              <a:rPr lang="en-US" dirty="0" smtClean="0">
                <a:solidFill>
                  <a:srgbClr val="9AC722"/>
                </a:solidFill>
              </a:rPr>
              <a:t> house</a:t>
            </a:r>
          </a:p>
          <a:p>
            <a:r>
              <a:rPr lang="en-US" dirty="0" smtClean="0">
                <a:solidFill>
                  <a:srgbClr val="9AC722"/>
                </a:solidFill>
              </a:rPr>
              <a:t>Captain Walton’s ship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96400" cy="689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9600" cy="1143000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9AC722"/>
                </a:solidFill>
              </a:rPr>
              <a:t>What is/are some </a:t>
            </a:r>
            <a:r>
              <a:rPr lang="en-US" sz="4800" dirty="0" smtClean="0">
                <a:solidFill>
                  <a:srgbClr val="3366FF"/>
                </a:solidFill>
              </a:rPr>
              <a:t>conflicts</a:t>
            </a:r>
            <a:r>
              <a:rPr lang="en-US" sz="4800" dirty="0" smtClean="0">
                <a:solidFill>
                  <a:srgbClr val="9AC722"/>
                </a:solidFill>
              </a:rPr>
              <a:t> in </a:t>
            </a:r>
            <a:r>
              <a:rPr lang="en-US" sz="4800" i="1" dirty="0" smtClean="0">
                <a:solidFill>
                  <a:srgbClr val="9AC722"/>
                </a:solidFill>
              </a:rPr>
              <a:t>Frankenstein</a:t>
            </a:r>
            <a:r>
              <a:rPr lang="en-US" sz="4800" dirty="0" smtClean="0">
                <a:solidFill>
                  <a:srgbClr val="9AC722"/>
                </a:solidFill>
              </a:rPr>
              <a:t>?</a:t>
            </a:r>
            <a:endParaRPr lang="en-US" sz="4800" dirty="0">
              <a:solidFill>
                <a:srgbClr val="9AC72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96400" cy="689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9600" cy="1143000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9AC722"/>
                </a:solidFill>
              </a:rPr>
              <a:t>What is/are some </a:t>
            </a:r>
            <a:r>
              <a:rPr lang="en-US" sz="4800" dirty="0" smtClean="0">
                <a:solidFill>
                  <a:srgbClr val="3366FF"/>
                </a:solidFill>
              </a:rPr>
              <a:t>resolutions</a:t>
            </a:r>
            <a:r>
              <a:rPr lang="en-US" sz="4800" dirty="0" smtClean="0">
                <a:solidFill>
                  <a:srgbClr val="9AC722"/>
                </a:solidFill>
              </a:rPr>
              <a:t> in </a:t>
            </a:r>
            <a:r>
              <a:rPr lang="en-US" sz="4800" i="1" dirty="0" smtClean="0">
                <a:solidFill>
                  <a:srgbClr val="9AC722"/>
                </a:solidFill>
              </a:rPr>
              <a:t>Frankenstein</a:t>
            </a:r>
            <a:r>
              <a:rPr lang="en-US" sz="4800" dirty="0" smtClean="0">
                <a:solidFill>
                  <a:srgbClr val="9AC722"/>
                </a:solidFill>
              </a:rPr>
              <a:t>?</a:t>
            </a:r>
            <a:endParaRPr lang="en-US" sz="4800" dirty="0">
              <a:solidFill>
                <a:srgbClr val="9AC72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96400" cy="689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9600" cy="1143000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9AC722"/>
                </a:solidFill>
              </a:rPr>
              <a:t>Where do you think the </a:t>
            </a:r>
            <a:r>
              <a:rPr lang="en-US" sz="4800" dirty="0" smtClean="0">
                <a:solidFill>
                  <a:srgbClr val="3366FF"/>
                </a:solidFill>
              </a:rPr>
              <a:t>climax</a:t>
            </a:r>
            <a:r>
              <a:rPr lang="en-US" sz="4800" dirty="0" smtClean="0">
                <a:solidFill>
                  <a:srgbClr val="9AC722"/>
                </a:solidFill>
              </a:rPr>
              <a:t> happens in </a:t>
            </a:r>
            <a:r>
              <a:rPr lang="en-US" sz="4800" i="1" dirty="0" smtClean="0">
                <a:solidFill>
                  <a:srgbClr val="9AC722"/>
                </a:solidFill>
              </a:rPr>
              <a:t>Frankenstein</a:t>
            </a:r>
            <a:r>
              <a:rPr lang="en-US" sz="4800" dirty="0" smtClean="0">
                <a:solidFill>
                  <a:srgbClr val="9AC722"/>
                </a:solidFill>
              </a:rPr>
              <a:t>?</a:t>
            </a:r>
            <a:endParaRPr lang="en-US" sz="4800" dirty="0">
              <a:solidFill>
                <a:srgbClr val="9AC72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96400" cy="689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9600" cy="1143000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rgbClr val="9AC722"/>
                </a:solidFill>
                <a:latin typeface="Chalkduster"/>
                <a:cs typeface="Chalkduster"/>
              </a:rPr>
              <a:t>PARTS OF A GRAPHIC NOVEL</a:t>
            </a:r>
            <a:endParaRPr lang="en-US" sz="5400" dirty="0">
              <a:solidFill>
                <a:srgbClr val="9AC722"/>
              </a:solidFill>
              <a:latin typeface="Chalkduster"/>
              <a:cs typeface="Chalkdust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96400" cy="689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u="sng" dirty="0" smtClean="0">
                <a:solidFill>
                  <a:srgbClr val="3366FF"/>
                </a:solidFill>
              </a:rPr>
              <a:t>Panel:</a:t>
            </a:r>
            <a:r>
              <a:rPr lang="en-US" sz="3600" b="1" dirty="0" smtClean="0">
                <a:solidFill>
                  <a:srgbClr val="3366FF"/>
                </a:solidFill>
              </a:rPr>
              <a:t> </a:t>
            </a:r>
            <a:r>
              <a:rPr lang="en-US" dirty="0" smtClean="0">
                <a:solidFill>
                  <a:srgbClr val="9AC722"/>
                </a:solidFill>
              </a:rPr>
              <a:t>a box or other shape that serves as the frame for a particular scene.</a:t>
            </a:r>
          </a:p>
          <a:p>
            <a:r>
              <a:rPr lang="en-US" sz="3600" b="1" u="sng" dirty="0" smtClean="0">
                <a:solidFill>
                  <a:srgbClr val="3366FF"/>
                </a:solidFill>
              </a:rPr>
              <a:t>Gutter</a:t>
            </a:r>
            <a:r>
              <a:rPr lang="en-US" b="1" u="sng" dirty="0" smtClean="0">
                <a:solidFill>
                  <a:srgbClr val="3366FF"/>
                </a:solidFill>
              </a:rPr>
              <a:t>:</a:t>
            </a:r>
            <a:r>
              <a:rPr lang="en-US" b="1" dirty="0" smtClean="0">
                <a:solidFill>
                  <a:srgbClr val="3366FF"/>
                </a:solidFill>
              </a:rPr>
              <a:t> </a:t>
            </a:r>
            <a:r>
              <a:rPr lang="en-US" dirty="0" smtClean="0">
                <a:solidFill>
                  <a:srgbClr val="9AC722"/>
                </a:solidFill>
              </a:rPr>
              <a:t>the space between panels on a page</a:t>
            </a:r>
          </a:p>
          <a:p>
            <a:r>
              <a:rPr lang="en-US" sz="3600" b="1" u="sng" dirty="0" smtClean="0">
                <a:solidFill>
                  <a:srgbClr val="3366FF"/>
                </a:solidFill>
              </a:rPr>
              <a:t>Lettering</a:t>
            </a:r>
            <a:r>
              <a:rPr lang="en-US" b="1" u="sng" dirty="0" smtClean="0">
                <a:solidFill>
                  <a:srgbClr val="3366FF"/>
                </a:solidFill>
              </a:rPr>
              <a:t>:</a:t>
            </a:r>
            <a:r>
              <a:rPr lang="en-US" b="1" dirty="0" smtClean="0">
                <a:solidFill>
                  <a:srgbClr val="3366FF"/>
                </a:solidFill>
              </a:rPr>
              <a:t> </a:t>
            </a:r>
            <a:r>
              <a:rPr lang="en-US" dirty="0" smtClean="0">
                <a:solidFill>
                  <a:srgbClr val="9AC722"/>
                </a:solidFill>
              </a:rPr>
              <a:t>adding text to graphic novel pages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96400" cy="689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solidFill>
                <a:srgbClr val="9AC72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600200"/>
            <a:ext cx="4191000" cy="2057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>
                <a:solidFill>
                  <a:srgbClr val="000000"/>
                </a:solidFill>
                <a:latin typeface="Comic Sans MS"/>
                <a:cs typeface="Comic Sans MS"/>
              </a:rPr>
              <a:t>VICTOR!</a:t>
            </a:r>
            <a:endParaRPr lang="en-US" sz="2400" b="1" i="1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05400" y="1600200"/>
            <a:ext cx="4038600" cy="2057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>
                <a:solidFill>
                  <a:schemeClr val="tx1"/>
                </a:solidFill>
                <a:latin typeface="Comic Sans MS"/>
                <a:cs typeface="Comic Sans MS"/>
              </a:rPr>
              <a:t>WE’LL GET  YOU BETTER IN NO TIME…</a:t>
            </a:r>
            <a:endParaRPr lang="en-US" sz="2400" b="1" i="1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4038600"/>
            <a:ext cx="8686800" cy="2514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AHHH!!!!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84267" y="3657600"/>
            <a:ext cx="40647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MEANWHILE IN THE WOODS…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96400" cy="689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9AC722"/>
                </a:solidFill>
              </a:rPr>
              <a:t>Let’s create some panels!</a:t>
            </a:r>
            <a:endParaRPr lang="en-US" dirty="0">
              <a:solidFill>
                <a:srgbClr val="9AC72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>
                <a:solidFill>
                  <a:srgbClr val="3366FF"/>
                </a:solidFill>
              </a:rPr>
              <a:t>Create 3 Panels (like my example) for the beginning of the novel </a:t>
            </a:r>
            <a:r>
              <a:rPr lang="en-US" i="1" dirty="0" smtClean="0">
                <a:solidFill>
                  <a:srgbClr val="3366FF"/>
                </a:solidFill>
              </a:rPr>
              <a:t>Frankenstein: </a:t>
            </a:r>
          </a:p>
          <a:p>
            <a:pPr algn="ctr">
              <a:buNone/>
            </a:pPr>
            <a:r>
              <a:rPr lang="en-US" sz="3459" b="1" dirty="0" smtClean="0">
                <a:solidFill>
                  <a:srgbClr val="9AC722"/>
                </a:solidFill>
              </a:rPr>
              <a:t>Ask yourself…</a:t>
            </a:r>
          </a:p>
          <a:p>
            <a:pPr algn="ctr"/>
            <a:r>
              <a:rPr lang="en-US" sz="2800" i="1" dirty="0" smtClean="0">
                <a:solidFill>
                  <a:srgbClr val="3366FF"/>
                </a:solidFill>
              </a:rPr>
              <a:t>Who’s story do we first hear in the beginning of Frankenstein</a:t>
            </a:r>
          </a:p>
          <a:p>
            <a:pPr algn="ctr"/>
            <a:r>
              <a:rPr lang="en-US" sz="2800" i="1" dirty="0" smtClean="0">
                <a:solidFill>
                  <a:srgbClr val="3366FF"/>
                </a:solidFill>
              </a:rPr>
              <a:t>Where are these characters</a:t>
            </a:r>
          </a:p>
          <a:p>
            <a:pPr algn="ctr"/>
            <a:r>
              <a:rPr lang="en-US" sz="2800" i="1" dirty="0">
                <a:solidFill>
                  <a:srgbClr val="3366FF"/>
                </a:solidFill>
              </a:rPr>
              <a:t>W</a:t>
            </a:r>
            <a:r>
              <a:rPr lang="en-US" sz="2800" i="1" dirty="0" smtClean="0">
                <a:solidFill>
                  <a:srgbClr val="3366FF"/>
                </a:solidFill>
              </a:rPr>
              <a:t>hat do they look like</a:t>
            </a:r>
          </a:p>
          <a:p>
            <a:pPr algn="ctr"/>
            <a:r>
              <a:rPr lang="en-US" sz="2800" i="1" dirty="0" smtClean="0">
                <a:solidFill>
                  <a:srgbClr val="3366FF"/>
                </a:solidFill>
              </a:rPr>
              <a:t> How are they feeling</a:t>
            </a:r>
          </a:p>
          <a:p>
            <a:pPr algn="ctr"/>
            <a:r>
              <a:rPr lang="en-US" sz="2800" i="1" dirty="0">
                <a:solidFill>
                  <a:srgbClr val="3366FF"/>
                </a:solidFill>
              </a:rPr>
              <a:t>W</a:t>
            </a:r>
            <a:r>
              <a:rPr lang="en-US" sz="2800" i="1" dirty="0" smtClean="0">
                <a:solidFill>
                  <a:srgbClr val="3366FF"/>
                </a:solidFill>
              </a:rPr>
              <a:t>hat are they saying.</a:t>
            </a:r>
          </a:p>
          <a:p>
            <a:pPr algn="ctr"/>
            <a:endParaRPr lang="en-US" dirty="0" smtClean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0024"/>
            <a:ext cx="9296400" cy="689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AC722"/>
                </a:solidFill>
              </a:rPr>
              <a:t>What is a </a:t>
            </a:r>
            <a:r>
              <a:rPr lang="en-US" dirty="0" smtClean="0">
                <a:solidFill>
                  <a:srgbClr val="3366FF"/>
                </a:solidFill>
              </a:rPr>
              <a:t>Novel</a:t>
            </a:r>
            <a:r>
              <a:rPr lang="en-US" dirty="0" smtClean="0">
                <a:solidFill>
                  <a:srgbClr val="9AC722"/>
                </a:solidFill>
              </a:rPr>
              <a:t>?</a:t>
            </a:r>
            <a:endParaRPr lang="en-US" dirty="0">
              <a:solidFill>
                <a:srgbClr val="9AC72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>
                <a:solidFill>
                  <a:srgbClr val="9AC722"/>
                </a:solidFill>
              </a:rPr>
              <a:t>N</a:t>
            </a:r>
            <a:r>
              <a:rPr lang="en-US" u="sng" dirty="0" smtClean="0">
                <a:solidFill>
                  <a:srgbClr val="9AC722"/>
                </a:solidFill>
              </a:rPr>
              <a:t>ovel:</a:t>
            </a:r>
          </a:p>
          <a:p>
            <a:r>
              <a:rPr lang="en-US" dirty="0">
                <a:solidFill>
                  <a:srgbClr val="9AC722"/>
                </a:solidFill>
              </a:rPr>
              <a:t>A</a:t>
            </a:r>
            <a:r>
              <a:rPr lang="en-US" dirty="0" smtClean="0">
                <a:solidFill>
                  <a:srgbClr val="9AC722"/>
                </a:solidFill>
              </a:rPr>
              <a:t> book-length work of fiction. </a:t>
            </a:r>
          </a:p>
          <a:p>
            <a:r>
              <a:rPr lang="en-US" dirty="0">
                <a:solidFill>
                  <a:srgbClr val="9AC722"/>
                </a:solidFill>
              </a:rPr>
              <a:t>R</a:t>
            </a:r>
            <a:r>
              <a:rPr lang="en-US" dirty="0" smtClean="0">
                <a:solidFill>
                  <a:srgbClr val="9AC722"/>
                </a:solidFill>
              </a:rPr>
              <a:t>ich with character and setting</a:t>
            </a:r>
          </a:p>
          <a:p>
            <a:r>
              <a:rPr lang="en-US" dirty="0" smtClean="0">
                <a:solidFill>
                  <a:srgbClr val="9AC722"/>
                </a:solidFill>
              </a:rPr>
              <a:t>Has dialogue and plot</a:t>
            </a:r>
          </a:p>
          <a:p>
            <a:r>
              <a:rPr lang="en-US" dirty="0" smtClean="0">
                <a:solidFill>
                  <a:srgbClr val="9AC722"/>
                </a:solidFill>
              </a:rPr>
              <a:t>Has conflict and resolution</a:t>
            </a:r>
          </a:p>
          <a:p>
            <a:pPr>
              <a:buNone/>
            </a:pPr>
            <a:endParaRPr lang="en-US" dirty="0" smtClean="0">
              <a:solidFill>
                <a:srgbClr val="9AC72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0024"/>
            <a:ext cx="9296400" cy="689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AC722"/>
                </a:solidFill>
              </a:rPr>
              <a:t>What is a </a:t>
            </a:r>
            <a:r>
              <a:rPr lang="en-US" i="1" dirty="0" smtClean="0">
                <a:solidFill>
                  <a:srgbClr val="3366FF"/>
                </a:solidFill>
              </a:rPr>
              <a:t>Graphic </a:t>
            </a:r>
            <a:r>
              <a:rPr lang="en-US" dirty="0" smtClean="0">
                <a:solidFill>
                  <a:srgbClr val="3366FF"/>
                </a:solidFill>
              </a:rPr>
              <a:t>Novel</a:t>
            </a:r>
            <a:r>
              <a:rPr lang="en-US" dirty="0" smtClean="0">
                <a:solidFill>
                  <a:srgbClr val="9AC722"/>
                </a:solidFill>
              </a:rPr>
              <a:t>?</a:t>
            </a:r>
            <a:endParaRPr lang="en-US" dirty="0">
              <a:solidFill>
                <a:srgbClr val="9AC72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smtClean="0">
                <a:solidFill>
                  <a:srgbClr val="9AC722"/>
                </a:solidFill>
              </a:rPr>
              <a:t>Graphic Novel:</a:t>
            </a:r>
          </a:p>
          <a:p>
            <a:r>
              <a:rPr lang="en-US" dirty="0" smtClean="0">
                <a:solidFill>
                  <a:srgbClr val="9AC722"/>
                </a:solidFill>
              </a:rPr>
              <a:t>A story told frame by frame using illustrations (drawings). </a:t>
            </a:r>
          </a:p>
          <a:p>
            <a:r>
              <a:rPr lang="en-US" dirty="0" smtClean="0">
                <a:solidFill>
                  <a:srgbClr val="9AC722"/>
                </a:solidFill>
              </a:rPr>
              <a:t>Includes characters, setting, dialogue, descriptive language, and plot that offers conflict and resolution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96400" cy="689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AC722"/>
                </a:solidFill>
              </a:rPr>
              <a:t>What is </a:t>
            </a:r>
            <a:r>
              <a:rPr lang="en-US" dirty="0" smtClean="0">
                <a:solidFill>
                  <a:srgbClr val="3366FF"/>
                </a:solidFill>
              </a:rPr>
              <a:t>conflict </a:t>
            </a:r>
            <a:r>
              <a:rPr lang="en-US" dirty="0" smtClean="0">
                <a:solidFill>
                  <a:srgbClr val="9AC722"/>
                </a:solidFill>
              </a:rPr>
              <a:t>and </a:t>
            </a:r>
            <a:r>
              <a:rPr lang="en-US" dirty="0" smtClean="0">
                <a:solidFill>
                  <a:srgbClr val="3366FF"/>
                </a:solidFill>
              </a:rPr>
              <a:t>resolution</a:t>
            </a:r>
            <a:r>
              <a:rPr lang="en-US" dirty="0" smtClean="0">
                <a:solidFill>
                  <a:srgbClr val="9AC722"/>
                </a:solidFill>
              </a:rPr>
              <a:t>?</a:t>
            </a:r>
            <a:endParaRPr lang="en-US" dirty="0">
              <a:solidFill>
                <a:srgbClr val="9AC72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3366FF"/>
                </a:solidFill>
              </a:rPr>
              <a:t>Conflict: </a:t>
            </a:r>
            <a:r>
              <a:rPr lang="en-US" dirty="0" smtClean="0">
                <a:solidFill>
                  <a:srgbClr val="9AC722"/>
                </a:solidFill>
              </a:rPr>
              <a:t>A problem between two or more characters or a problem that the character has with himself or herself. </a:t>
            </a:r>
          </a:p>
          <a:p>
            <a:pPr>
              <a:buNone/>
            </a:pPr>
            <a:r>
              <a:rPr lang="en-US" sz="3600" dirty="0" smtClean="0">
                <a:solidFill>
                  <a:srgbClr val="3366FF"/>
                </a:solidFill>
              </a:rPr>
              <a:t>Resolution: </a:t>
            </a:r>
            <a:r>
              <a:rPr lang="en-US" dirty="0" smtClean="0">
                <a:solidFill>
                  <a:srgbClr val="9AC722"/>
                </a:solidFill>
              </a:rPr>
              <a:t>When characters solve a problem. This usually happens after the </a:t>
            </a:r>
            <a:r>
              <a:rPr lang="en-US" i="1" dirty="0" smtClean="0">
                <a:solidFill>
                  <a:srgbClr val="3366FF"/>
                </a:solidFill>
              </a:rPr>
              <a:t>climax</a:t>
            </a:r>
            <a:r>
              <a:rPr lang="en-US" dirty="0" smtClean="0">
                <a:solidFill>
                  <a:srgbClr val="9AC722"/>
                </a:solidFill>
              </a:rPr>
              <a:t> in a novel.</a:t>
            </a:r>
            <a:r>
              <a:rPr lang="en-US" dirty="0">
                <a:solidFill>
                  <a:srgbClr val="9AC722"/>
                </a:solidFill>
              </a:rPr>
              <a:t> </a:t>
            </a:r>
            <a:r>
              <a:rPr lang="en-US" dirty="0" smtClean="0">
                <a:solidFill>
                  <a:srgbClr val="9AC722"/>
                </a:solidFill>
              </a:rPr>
              <a:t>By the end of a novel, readers understand how each character’s problem has been resolved.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96400" cy="689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AC722"/>
                </a:solidFill>
              </a:rPr>
              <a:t>What is the </a:t>
            </a:r>
            <a:r>
              <a:rPr lang="en-US" dirty="0" smtClean="0">
                <a:solidFill>
                  <a:srgbClr val="3366FF"/>
                </a:solidFill>
              </a:rPr>
              <a:t>climax</a:t>
            </a:r>
            <a:r>
              <a:rPr lang="en-US" i="1" dirty="0" smtClean="0">
                <a:solidFill>
                  <a:srgbClr val="3366FF"/>
                </a:solidFill>
              </a:rPr>
              <a:t> </a:t>
            </a:r>
            <a:r>
              <a:rPr lang="en-US" dirty="0" smtClean="0">
                <a:solidFill>
                  <a:srgbClr val="9AC722"/>
                </a:solidFill>
              </a:rPr>
              <a:t>in a story?</a:t>
            </a:r>
            <a:endParaRPr lang="en-US" dirty="0">
              <a:solidFill>
                <a:srgbClr val="9AC72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3366FF"/>
                </a:solidFill>
              </a:rPr>
              <a:t>Climax: </a:t>
            </a:r>
            <a:r>
              <a:rPr lang="en-US" dirty="0" smtClean="0">
                <a:solidFill>
                  <a:srgbClr val="9AC722"/>
                </a:solidFill>
              </a:rPr>
              <a:t>represents the point of greatest tension in the novel.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96400" cy="689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AC722"/>
                </a:solidFill>
              </a:rPr>
              <a:t>What is </a:t>
            </a:r>
            <a:r>
              <a:rPr lang="en-US" dirty="0" smtClean="0">
                <a:solidFill>
                  <a:srgbClr val="3366FF"/>
                </a:solidFill>
              </a:rPr>
              <a:t>setting</a:t>
            </a:r>
            <a:r>
              <a:rPr lang="en-US" dirty="0" smtClean="0">
                <a:solidFill>
                  <a:srgbClr val="9AC722"/>
                </a:solidFill>
              </a:rPr>
              <a:t> in a story?</a:t>
            </a:r>
            <a:endParaRPr lang="en-US" dirty="0">
              <a:solidFill>
                <a:srgbClr val="9AC72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solidFill>
                  <a:srgbClr val="3366FF"/>
                </a:solidFill>
              </a:rPr>
              <a:t>Setting: </a:t>
            </a:r>
            <a:r>
              <a:rPr lang="en-US" dirty="0" smtClean="0">
                <a:solidFill>
                  <a:srgbClr val="9AC722"/>
                </a:solidFill>
              </a:rPr>
              <a:t>The location in which characters are located. </a:t>
            </a:r>
          </a:p>
          <a:p>
            <a:pPr>
              <a:buNone/>
            </a:pPr>
            <a:r>
              <a:rPr lang="en-US" sz="3600" dirty="0" smtClean="0">
                <a:solidFill>
                  <a:srgbClr val="3366FF"/>
                </a:solidFill>
              </a:rPr>
              <a:t>Examples:</a:t>
            </a:r>
          </a:p>
          <a:p>
            <a:r>
              <a:rPr lang="en-US" dirty="0" smtClean="0">
                <a:solidFill>
                  <a:srgbClr val="9AC722"/>
                </a:solidFill>
              </a:rPr>
              <a:t>Country</a:t>
            </a:r>
          </a:p>
          <a:p>
            <a:r>
              <a:rPr lang="en-US" dirty="0">
                <a:solidFill>
                  <a:srgbClr val="9AC722"/>
                </a:solidFill>
              </a:rPr>
              <a:t>C</a:t>
            </a:r>
            <a:r>
              <a:rPr lang="en-US" dirty="0" smtClean="0">
                <a:solidFill>
                  <a:srgbClr val="9AC722"/>
                </a:solidFill>
              </a:rPr>
              <a:t>haracter’s home</a:t>
            </a:r>
          </a:p>
          <a:p>
            <a:r>
              <a:rPr lang="en-US" dirty="0" smtClean="0">
                <a:solidFill>
                  <a:srgbClr val="9AC722"/>
                </a:solidFill>
              </a:rPr>
              <a:t>Character’s job</a:t>
            </a:r>
          </a:p>
          <a:p>
            <a:r>
              <a:rPr lang="en-US" dirty="0" smtClean="0">
                <a:solidFill>
                  <a:srgbClr val="9AC722"/>
                </a:solidFill>
              </a:rPr>
              <a:t>Character’s school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96400" cy="689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9AC722"/>
                </a:solidFill>
                <a:latin typeface="28 Days Later"/>
                <a:cs typeface="28 Days Later"/>
              </a:rPr>
              <a:t>SURPRISE QUESTION!!!</a:t>
            </a:r>
            <a:endParaRPr lang="en-US" sz="6600" dirty="0">
              <a:solidFill>
                <a:srgbClr val="9AC722"/>
              </a:solidFill>
              <a:latin typeface="28 Days Later"/>
              <a:cs typeface="28 Days Lat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96400" cy="689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rgbClr val="9AC722"/>
                </a:solidFill>
              </a:rPr>
              <a:t>What is </a:t>
            </a:r>
            <a:r>
              <a:rPr lang="en-US" sz="6000" dirty="0" smtClean="0">
                <a:solidFill>
                  <a:srgbClr val="3366FF"/>
                </a:solidFill>
              </a:rPr>
              <a:t>dialogue</a:t>
            </a:r>
            <a:r>
              <a:rPr lang="en-US" sz="6000" dirty="0" smtClean="0">
                <a:solidFill>
                  <a:srgbClr val="9AC722"/>
                </a:solidFill>
              </a:rPr>
              <a:t> in a story?</a:t>
            </a:r>
            <a:endParaRPr lang="en-US" sz="6000" dirty="0">
              <a:solidFill>
                <a:srgbClr val="9AC72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000" dirty="0" smtClean="0">
                <a:solidFill>
                  <a:srgbClr val="9AC722"/>
                </a:solidFill>
              </a:rPr>
              <a:t>TRAN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96400" cy="689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u="sng" dirty="0" smtClean="0">
                <a:solidFill>
                  <a:srgbClr val="3366FF"/>
                </a:solidFill>
              </a:rPr>
              <a:t>Dialogue:</a:t>
            </a:r>
            <a:r>
              <a:rPr lang="en-US" sz="3600" dirty="0" smtClean="0">
                <a:solidFill>
                  <a:srgbClr val="3366FF"/>
                </a:solidFill>
              </a:rPr>
              <a:t> </a:t>
            </a:r>
            <a:r>
              <a:rPr lang="en-US" dirty="0" smtClean="0">
                <a:solidFill>
                  <a:srgbClr val="9AC722"/>
                </a:solidFill>
              </a:rPr>
              <a:t>Characters talking; conversations in a story</a:t>
            </a:r>
            <a:endParaRPr lang="en-US" sz="3600" dirty="0" smtClean="0">
              <a:solidFill>
                <a:srgbClr val="9AC722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9AC722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6022</TotalTime>
  <Words>380</Words>
  <Application>Microsoft Macintosh PowerPoint</Application>
  <PresentationFormat>On-screen Show (4:3)</PresentationFormat>
  <Paragraphs>59</Paragraphs>
  <Slides>17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GRAPHIC NOVELS</vt:lpstr>
      <vt:lpstr>What is a Novel?</vt:lpstr>
      <vt:lpstr>What is a Graphic Novel?</vt:lpstr>
      <vt:lpstr>What is conflict and resolution?</vt:lpstr>
      <vt:lpstr>What is the climax in a story?</vt:lpstr>
      <vt:lpstr>What is setting in a story?</vt:lpstr>
      <vt:lpstr>SURPRISE QUESTION!!!</vt:lpstr>
      <vt:lpstr>What is dialogue in a story?</vt:lpstr>
      <vt:lpstr>Slide 9</vt:lpstr>
      <vt:lpstr>Make a list of the setting in Frankenstein</vt:lpstr>
      <vt:lpstr>What is/are some conflicts in Frankenstein?</vt:lpstr>
      <vt:lpstr>What is/are some resolutions in Frankenstein?</vt:lpstr>
      <vt:lpstr>Where do you think the climax happens in Frankenstein?</vt:lpstr>
      <vt:lpstr>PARTS OF A GRAPHIC NOVEL</vt:lpstr>
      <vt:lpstr>Slide 15</vt:lpstr>
      <vt:lpstr>Slide 16</vt:lpstr>
      <vt:lpstr>Let’s create some panels!</vt:lpstr>
    </vt:vector>
  </TitlesOfParts>
  <Company>University of Illinois at Chicago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GRAPHIC NOVELS</dc:title>
  <dc:creator>Ramina Odicho</dc:creator>
  <cp:lastModifiedBy>Ramina Odicho</cp:lastModifiedBy>
  <cp:revision>7</cp:revision>
  <dcterms:created xsi:type="dcterms:W3CDTF">2014-03-13T12:58:53Z</dcterms:created>
  <dcterms:modified xsi:type="dcterms:W3CDTF">2014-03-17T17:21:46Z</dcterms:modified>
</cp:coreProperties>
</file>