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3" r:id="rId5"/>
    <p:sldId id="261" r:id="rId6"/>
    <p:sldId id="262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8FF1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9" d="100"/>
          <a:sy n="89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6B1F-9D35-3F40-9DAB-BE73E9252C65}" type="datetimeFigureOut">
              <a:rPr lang="en-US" smtClean="0"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B7CE-5E86-3D49-B747-373ED4897D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6B1F-9D35-3F40-9DAB-BE73E9252C65}" type="datetimeFigureOut">
              <a:rPr lang="en-US" smtClean="0"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B7CE-5E86-3D49-B747-373ED4897D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6B1F-9D35-3F40-9DAB-BE73E9252C65}" type="datetimeFigureOut">
              <a:rPr lang="en-US" smtClean="0"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B7CE-5E86-3D49-B747-373ED4897D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6B1F-9D35-3F40-9DAB-BE73E9252C65}" type="datetimeFigureOut">
              <a:rPr lang="en-US" smtClean="0"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B7CE-5E86-3D49-B747-373ED4897D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6B1F-9D35-3F40-9DAB-BE73E9252C65}" type="datetimeFigureOut">
              <a:rPr lang="en-US" smtClean="0"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B7CE-5E86-3D49-B747-373ED4897D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6B1F-9D35-3F40-9DAB-BE73E9252C65}" type="datetimeFigureOut">
              <a:rPr lang="en-US" smtClean="0"/>
              <a:t>3/30/14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B7CE-5E86-3D49-B747-373ED4897D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6B1F-9D35-3F40-9DAB-BE73E9252C65}" type="datetimeFigureOut">
              <a:rPr lang="en-US" smtClean="0"/>
              <a:t>3/30/14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B7CE-5E86-3D49-B747-373ED4897D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6B1F-9D35-3F40-9DAB-BE73E9252C65}" type="datetimeFigureOut">
              <a:rPr lang="en-US" smtClean="0"/>
              <a:t>3/30/14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B7CE-5E86-3D49-B747-373ED4897D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6B1F-9D35-3F40-9DAB-BE73E9252C65}" type="datetimeFigureOut">
              <a:rPr lang="en-US" smtClean="0"/>
              <a:t>3/30/14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B7CE-5E86-3D49-B747-373ED4897D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6B1F-9D35-3F40-9DAB-BE73E9252C65}" type="datetimeFigureOut">
              <a:rPr lang="en-US" smtClean="0"/>
              <a:t>3/30/14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B7CE-5E86-3D49-B747-373ED4897D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6B1F-9D35-3F40-9DAB-BE73E9252C65}" type="datetimeFigureOut">
              <a:rPr lang="en-US" smtClean="0"/>
              <a:t>3/30/14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B7CE-5E86-3D49-B747-373ED4897D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86B1F-9D35-3F40-9DAB-BE73E9252C65}" type="datetimeFigureOut">
              <a:rPr lang="en-US" smtClean="0"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9B7CE-5E86-3D49-B747-373ED4897D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-1481137"/>
            <a:ext cx="9906000" cy="834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644900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A8FF1A"/>
                </a:solidFill>
                <a:latin typeface="Comic Sans MS"/>
                <a:cs typeface="Comic Sans MS"/>
              </a:rPr>
              <a:t>“LORD OF THE FLIES”</a:t>
            </a:r>
            <a:endParaRPr lang="en-US" b="1" dirty="0">
              <a:solidFill>
                <a:srgbClr val="A8FF1A"/>
              </a:solidFill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9530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A8FF1A"/>
                </a:solidFill>
                <a:latin typeface="Comic Sans MS"/>
                <a:cs typeface="Comic Sans MS"/>
              </a:rPr>
              <a:t>BY WILLIAM GOLDING</a:t>
            </a:r>
            <a:endParaRPr lang="en-US" dirty="0">
              <a:solidFill>
                <a:srgbClr val="A8FF1A"/>
              </a:solidFill>
              <a:latin typeface="Comic Sans MS"/>
              <a:cs typeface="Comic Sans M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0700" y="0"/>
            <a:ext cx="368300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-1481137"/>
            <a:ext cx="9906000" cy="834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A8FF1A"/>
                </a:solidFill>
              </a:rPr>
              <a:t>DESIGNATE JOBS</a:t>
            </a:r>
            <a:endParaRPr lang="en-US" sz="5400" dirty="0">
              <a:solidFill>
                <a:srgbClr val="A8FF1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5400" dirty="0" smtClean="0">
                <a:solidFill>
                  <a:srgbClr val="3366FF"/>
                </a:solidFill>
              </a:rPr>
              <a:t>Create a system amongst you all. </a:t>
            </a:r>
          </a:p>
          <a:p>
            <a:pPr algn="ctr">
              <a:buNone/>
            </a:pPr>
            <a:r>
              <a:rPr lang="en-US" sz="5400" dirty="0" smtClean="0">
                <a:solidFill>
                  <a:srgbClr val="3366FF"/>
                </a:solidFill>
              </a:rPr>
              <a:t>What jobs need to be done? Who will do these jobs?</a:t>
            </a:r>
          </a:p>
          <a:p>
            <a:pPr algn="ctr">
              <a:buNone/>
            </a:pPr>
            <a:r>
              <a:rPr lang="en-US" sz="4757" dirty="0" smtClean="0">
                <a:solidFill>
                  <a:srgbClr val="A8FF1A"/>
                </a:solidFill>
              </a:rPr>
              <a:t>How do you make sure everyone will do their job?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-1481137"/>
            <a:ext cx="9906000" cy="834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A8FF1A"/>
                </a:solidFill>
              </a:rPr>
              <a:t>CREATE SHELTER</a:t>
            </a:r>
            <a:endParaRPr lang="en-US" sz="5400" dirty="0">
              <a:solidFill>
                <a:srgbClr val="A8FF1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757" dirty="0" smtClean="0">
                <a:solidFill>
                  <a:srgbClr val="A8FF1A"/>
                </a:solidFill>
              </a:rPr>
              <a:t>It rains a lot on this island, therefore you must create shelters that will endure storms. What materials will you use? </a:t>
            </a:r>
            <a:r>
              <a:rPr lang="en-US" sz="4757" dirty="0" smtClean="0">
                <a:solidFill>
                  <a:srgbClr val="3366FF"/>
                </a:solidFill>
              </a:rPr>
              <a:t>Draw a picture of the shelter.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-1481137"/>
            <a:ext cx="9906000" cy="834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A8FF1A"/>
                </a:solidFill>
              </a:rPr>
              <a:t>“Lord of the Flies”</a:t>
            </a:r>
            <a:endParaRPr lang="en-US" b="1" dirty="0">
              <a:solidFill>
                <a:srgbClr val="A8FF1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A8FF1A"/>
                </a:solidFill>
              </a:rPr>
              <a:t>1954 </a:t>
            </a:r>
            <a:r>
              <a:rPr lang="en-US" i="1" dirty="0" smtClean="0">
                <a:solidFill>
                  <a:srgbClr val="3366FF"/>
                </a:solidFill>
              </a:rPr>
              <a:t>DYSTOPIAN </a:t>
            </a:r>
            <a:r>
              <a:rPr lang="en-US" dirty="0" smtClean="0">
                <a:solidFill>
                  <a:srgbClr val="3366FF"/>
                </a:solidFill>
              </a:rPr>
              <a:t>NOVEL </a:t>
            </a:r>
            <a:r>
              <a:rPr lang="en-US" dirty="0" smtClean="0">
                <a:solidFill>
                  <a:srgbClr val="A8FF1A"/>
                </a:solidFill>
              </a:rPr>
              <a:t>WRITTEN BY NOBEL </a:t>
            </a:r>
            <a:r>
              <a:rPr lang="en-US" dirty="0">
                <a:solidFill>
                  <a:srgbClr val="A8FF1A"/>
                </a:solidFill>
              </a:rPr>
              <a:t>P</a:t>
            </a:r>
            <a:r>
              <a:rPr lang="en-US" dirty="0" smtClean="0">
                <a:solidFill>
                  <a:srgbClr val="A8FF1A"/>
                </a:solidFill>
              </a:rPr>
              <a:t>RIZE WINNER </a:t>
            </a:r>
            <a:r>
              <a:rPr lang="en-US" dirty="0" smtClean="0">
                <a:solidFill>
                  <a:srgbClr val="3366FF"/>
                </a:solidFill>
              </a:rPr>
              <a:t>WILLIAM GOLDING</a:t>
            </a:r>
          </a:p>
          <a:p>
            <a:pPr>
              <a:buNone/>
            </a:pPr>
            <a:endParaRPr lang="en-US" dirty="0" smtClean="0">
              <a:solidFill>
                <a:srgbClr val="A8FF1A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DYSTOPIAN NOVEL: </a:t>
            </a:r>
            <a:r>
              <a:rPr lang="en-US" b="1" dirty="0">
                <a:solidFill>
                  <a:srgbClr val="FFFFFF"/>
                </a:solidFill>
              </a:rPr>
              <a:t>genres of literature that explore social and political </a:t>
            </a:r>
            <a:r>
              <a:rPr lang="en-US" b="1" dirty="0" smtClean="0">
                <a:solidFill>
                  <a:srgbClr val="FFFFFF"/>
                </a:solidFill>
              </a:rPr>
              <a:t>structures. </a:t>
            </a:r>
            <a:r>
              <a:rPr lang="en-US" b="1" dirty="0">
                <a:solidFill>
                  <a:srgbClr val="FFFFFF"/>
                </a:solidFill>
              </a:rPr>
              <a:t>C</a:t>
            </a:r>
            <a:r>
              <a:rPr lang="en-US" b="1" dirty="0" smtClean="0">
                <a:solidFill>
                  <a:srgbClr val="FFFFFF"/>
                </a:solidFill>
              </a:rPr>
              <a:t>reation </a:t>
            </a:r>
            <a:r>
              <a:rPr lang="en-US" b="1" dirty="0">
                <a:solidFill>
                  <a:srgbClr val="FFFFFF"/>
                </a:solidFill>
              </a:rPr>
              <a:t>of </a:t>
            </a:r>
            <a:r>
              <a:rPr lang="en-US" b="1" dirty="0" smtClean="0">
                <a:solidFill>
                  <a:srgbClr val="FFFFFF"/>
                </a:solidFill>
              </a:rPr>
              <a:t>a horrible </a:t>
            </a:r>
            <a:r>
              <a:rPr lang="en-US" b="1" dirty="0">
                <a:solidFill>
                  <a:srgbClr val="FFFFFF"/>
                </a:solidFill>
              </a:rPr>
              <a:t>or degraded </a:t>
            </a:r>
            <a:r>
              <a:rPr lang="en-US" b="1" dirty="0" smtClean="0">
                <a:solidFill>
                  <a:srgbClr val="FFFFFF"/>
                </a:solidFill>
              </a:rPr>
              <a:t>society.</a:t>
            </a:r>
          </a:p>
          <a:p>
            <a:pPr>
              <a:buNone/>
            </a:pPr>
            <a:endParaRPr lang="en-US" b="1" dirty="0" smtClean="0">
              <a:solidFill>
                <a:srgbClr val="FFFFFF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A8FF1A"/>
                </a:solidFill>
              </a:rPr>
              <a:t>Examples: “The Hunger Games” and “Divergent”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-1481137"/>
            <a:ext cx="9906000" cy="834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A8FF1A"/>
                </a:solidFill>
              </a:rPr>
              <a:t>YOU ARE ALL ON A PLANE WHEN SUDDENLY…</a:t>
            </a:r>
            <a:endParaRPr lang="en-US" sz="4800" dirty="0">
              <a:solidFill>
                <a:srgbClr val="A8FF1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3081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THE PLANE CRASHES ON AN ISLAND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429000"/>
            <a:ext cx="6096000" cy="27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-1481137"/>
            <a:ext cx="9906000" cy="834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A8FF1A"/>
                </a:solidFill>
              </a:rPr>
              <a:t>BUT ALL OF YOU SURIVE…</a:t>
            </a:r>
            <a:endParaRPr lang="en-US" sz="5400" dirty="0">
              <a:solidFill>
                <a:srgbClr val="A8FF1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solidFill>
                  <a:srgbClr val="3366FF"/>
                </a:solidFill>
              </a:rPr>
              <a:t>MAKE A LIST OF THE FIRST 5 MOST IMPORTANT THINGS TO DO</a:t>
            </a:r>
            <a:endParaRPr lang="en-US" sz="540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-1481137"/>
            <a:ext cx="9906000" cy="834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A8FF1A"/>
                </a:solidFill>
              </a:rPr>
              <a:t>BUT ALL OF YOU SURIVE…</a:t>
            </a:r>
            <a:endParaRPr lang="en-US" sz="5400" dirty="0">
              <a:solidFill>
                <a:srgbClr val="A8FF1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solidFill>
                  <a:srgbClr val="3366FF"/>
                </a:solidFill>
              </a:rPr>
              <a:t>MAKE A LIST OF THE FIRST 5 MOST IMPORTANT THINGS TO DO</a:t>
            </a:r>
            <a:endParaRPr lang="en-US" sz="540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-1481137"/>
            <a:ext cx="9906000" cy="834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A8FF1A"/>
                </a:solidFill>
              </a:rPr>
              <a:t>YOU WILL NEED A LEADER</a:t>
            </a:r>
            <a:endParaRPr lang="en-US" sz="5400" dirty="0">
              <a:solidFill>
                <a:srgbClr val="A8FF1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5189" dirty="0" smtClean="0">
                <a:solidFill>
                  <a:srgbClr val="3366FF"/>
                </a:solidFill>
              </a:rPr>
              <a:t>WHAT DOES IT TAKE TO BE A LEADER?</a:t>
            </a:r>
          </a:p>
          <a:p>
            <a:pPr algn="ctr">
              <a:buNone/>
            </a:pPr>
            <a:r>
              <a:rPr lang="en-US" sz="5189" dirty="0" smtClean="0">
                <a:solidFill>
                  <a:srgbClr val="3366FF"/>
                </a:solidFill>
              </a:rPr>
              <a:t>HOW DO YOU DECIDE WHO WILL BE YOUR LEADER? </a:t>
            </a:r>
          </a:p>
          <a:p>
            <a:pPr algn="ctr">
              <a:buNone/>
            </a:pPr>
            <a:r>
              <a:rPr lang="en-US" sz="4400" dirty="0" smtClean="0">
                <a:solidFill>
                  <a:srgbClr val="A8FF1A"/>
                </a:solidFill>
              </a:rPr>
              <a:t>NOMINATE A CLASS MEMBER TO BE THE LEADER BASED ON THOSE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-1481137"/>
            <a:ext cx="9906000" cy="834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A8FF1A"/>
                </a:solidFill>
              </a:rPr>
              <a:t>BELL RINGER</a:t>
            </a:r>
            <a:endParaRPr lang="en-US" sz="5400" dirty="0">
              <a:solidFill>
                <a:srgbClr val="A8FF1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solidFill>
                  <a:srgbClr val="3366FF"/>
                </a:solidFill>
              </a:rPr>
              <a:t>What are rules? Why do you think we create rules?</a:t>
            </a:r>
            <a:endParaRPr lang="en-US" sz="540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-1481137"/>
            <a:ext cx="9906000" cy="834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A8FF1A"/>
                </a:solidFill>
              </a:rPr>
              <a:t>AND THE APPOINTED LEADER IS…</a:t>
            </a:r>
            <a:endParaRPr lang="en-US" sz="5400" dirty="0">
              <a:solidFill>
                <a:srgbClr val="A8FF1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-1481137"/>
            <a:ext cx="9906000" cy="834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A8FF1A"/>
                </a:solidFill>
              </a:rPr>
              <a:t>IT IS TIME TO CREATE YOUR RULES</a:t>
            </a:r>
            <a:endParaRPr lang="en-US" sz="5400" dirty="0">
              <a:solidFill>
                <a:srgbClr val="A8FF1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5400" dirty="0" smtClean="0">
                <a:solidFill>
                  <a:srgbClr val="3366FF"/>
                </a:solidFill>
              </a:rPr>
              <a:t>Come up with 10 rules that you will all follow on the island, as well as the consequences for each rule if someone breaks the rules.</a:t>
            </a:r>
          </a:p>
          <a:p>
            <a:pPr algn="ctr">
              <a:buNone/>
            </a:pPr>
            <a:r>
              <a:rPr lang="en-US" sz="4757" dirty="0" smtClean="0">
                <a:solidFill>
                  <a:srgbClr val="A8FF1A"/>
                </a:solidFill>
              </a:rPr>
              <a:t>What are some things that can happen when a group of people try to create rules?</a:t>
            </a:r>
            <a:endParaRPr lang="en-US" sz="4757" dirty="0">
              <a:solidFill>
                <a:srgbClr val="A8FF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282</Words>
  <Application>Microsoft Macintosh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“LORD OF THE FLIES”</vt:lpstr>
      <vt:lpstr>“Lord of the Flies”</vt:lpstr>
      <vt:lpstr>YOU ARE ALL ON A PLANE WHEN SUDDENLY…</vt:lpstr>
      <vt:lpstr>BUT ALL OF YOU SURIVE…</vt:lpstr>
      <vt:lpstr>BUT ALL OF YOU SURIVE…</vt:lpstr>
      <vt:lpstr>YOU WILL NEED A LEADER</vt:lpstr>
      <vt:lpstr>BELL RINGER</vt:lpstr>
      <vt:lpstr>AND THE APPOINTED LEADER IS…</vt:lpstr>
      <vt:lpstr>IT IS TIME TO CREATE YOUR RULES</vt:lpstr>
      <vt:lpstr>DESIGNATE JOBS</vt:lpstr>
      <vt:lpstr>CREATE SHELTER</vt:lpstr>
    </vt:vector>
  </TitlesOfParts>
  <Company>University of Illinois at Chicago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“LORD OF THE FLIES”</dc:title>
  <dc:creator>Ramina Odicho</dc:creator>
  <cp:lastModifiedBy>Ramina Odicho</cp:lastModifiedBy>
  <cp:revision>1</cp:revision>
  <dcterms:created xsi:type="dcterms:W3CDTF">2014-03-31T04:31:26Z</dcterms:created>
  <dcterms:modified xsi:type="dcterms:W3CDTF">2014-03-31T05:13:30Z</dcterms:modified>
</cp:coreProperties>
</file>